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9454-69F9-452D-8BF9-32E9684B877E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404F6-3AB2-4434-8ACF-3D282CB5D0E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571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404F6-3AB2-4434-8ACF-3D282CB5D0EC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067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ED53741-8FF9-49F8-912E-A2FB85091A32}" type="datetimeFigureOut">
              <a:rPr lang="es-EC" smtClean="0"/>
              <a:t>09/10/2015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2ECB0B0-3EF2-495D-93CE-B93ECF20CCFA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4581129"/>
            <a:ext cx="3528392" cy="1224136"/>
          </a:xfrm>
        </p:spPr>
        <p:txBody>
          <a:bodyPr>
            <a:noAutofit/>
          </a:bodyPr>
          <a:lstStyle/>
          <a:p>
            <a:pPr algn="just"/>
            <a:r>
              <a:rPr lang="es-EC" sz="2000" b="1" dirty="0" smtClean="0">
                <a:latin typeface="Calibri" panose="020F0502020204030204" pitchFamily="34" charset="0"/>
              </a:rPr>
              <a:t>EQUIPOS PARA SISTEMAS DE BOMBEO HIDRONEUMATICOS Y CONTRAINCENDIOS</a:t>
            </a:r>
            <a:endParaRPr lang="es-EC" sz="2000" b="1" dirty="0">
              <a:latin typeface="Calibri" panose="020F0502020204030204" pitchFamily="34" charset="0"/>
            </a:endParaRPr>
          </a:p>
        </p:txBody>
      </p:sp>
      <p:pic>
        <p:nvPicPr>
          <p:cNvPr id="1027" name="Picture 3" descr="C:\Users\Juan Carlos\Documents\INMERA\INFORMACION IMPORTANTE\informacion\INFORME DE INMERA\INGENIERO EDUARDO\manuales\BARNES - catálogo\Fotos\Línea Alta Presió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 r="1482" b="5050"/>
          <a:stretch/>
        </p:blipFill>
        <p:spPr bwMode="auto">
          <a:xfrm>
            <a:off x="0" y="0"/>
            <a:ext cx="4644008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705" y="5373216"/>
            <a:ext cx="4644007" cy="14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ING. RODRÍGUEZ JUAN (0995156594-0988174918)</a:t>
            </a:r>
          </a:p>
          <a:p>
            <a:pPr algn="ctr" fontAlgn="auto">
              <a:spcAft>
                <a:spcPts val="0"/>
              </a:spcAft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juanelecsolecuador@outlook.com</a:t>
            </a:r>
          </a:p>
          <a:p>
            <a:pPr algn="ctr" fontAlgn="auto">
              <a:spcAft>
                <a:spcPts val="0"/>
              </a:spcAft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Riobamba – Ecuador </a:t>
            </a:r>
          </a:p>
          <a:p>
            <a:pPr algn="ctr" fontAlgn="auto">
              <a:spcAft>
                <a:spcPts val="0"/>
              </a:spcAft>
            </a:pPr>
            <a:endParaRPr lang="es-EC" sz="2000" b="1" dirty="0">
              <a:latin typeface="Agency FB" panose="020B0503020202020204" pitchFamily="34" charset="0"/>
            </a:endParaRPr>
          </a:p>
        </p:txBody>
      </p:sp>
      <p:pic>
        <p:nvPicPr>
          <p:cNvPr id="2" name="Picture 2" descr="C:\Users\Juan Carlos\Documents\ACSOL RIOBAMBA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411313" cy="151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mera.com.ec/imagenes/periferica_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20732" r="5321"/>
          <a:stretch/>
        </p:blipFill>
        <p:spPr bwMode="auto">
          <a:xfrm>
            <a:off x="771523" y="620688"/>
            <a:ext cx="3368429" cy="3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539553" y="4244802"/>
            <a:ext cx="8064896" cy="2064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s-ES" altLang="es-EC" sz="2300" b="1" dirty="0" smtClean="0">
                <a:latin typeface="Calibri" panose="020F0502020204030204" pitchFamily="34" charset="0"/>
              </a:rPr>
              <a:t>Características</a:t>
            </a:r>
          </a:p>
          <a:p>
            <a:pPr marL="68580" indent="0">
              <a:buNone/>
            </a:pPr>
            <a:r>
              <a:rPr lang="es-EC" altLang="es-EC" sz="2000" dirty="0"/>
              <a:t>Ahora también con nuestra línea económica y de calidad, bombas periféricas QB60/80 de ½ y 1 hp respectivamente muy sencillas de instalar con multiusos perfectas para viviendas pequeñas y con un precio  muy económico con seis meses de garantía</a:t>
            </a:r>
            <a:r>
              <a:rPr lang="es-EC" altLang="es-EC" sz="2000" dirty="0" smtClean="0"/>
              <a:t>.</a:t>
            </a:r>
            <a:endParaRPr lang="es-EC" altLang="es-EC" sz="2000" dirty="0"/>
          </a:p>
        </p:txBody>
      </p:sp>
      <p:pic>
        <p:nvPicPr>
          <p:cNvPr id="5" name="Picture 4" descr="http://www.inmera.com.ec/imagenes/periferica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21846"/>
          <a:stretch/>
        </p:blipFill>
        <p:spPr bwMode="auto">
          <a:xfrm>
            <a:off x="4213422" y="764703"/>
            <a:ext cx="4391026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49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ppa-chimo-gmail-com.webnode.es/200000060-3f64b41bc6-public/2015-03-11%2014.59.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6"/>
            <a:ext cx="4642194" cy="34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ppa-chimo-gmail-com.webnode.es/200000061-f2ec6f3550-public/IMG-20150327-WA0009%5b1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04" y="3376352"/>
            <a:ext cx="4642195" cy="34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76353"/>
            <a:ext cx="4642195" cy="348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files.ppa-chimo-gmail-com.webnode.es/200000063-d15f3d25df-public/DSC006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94" y="7268"/>
            <a:ext cx="4501806" cy="33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7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29797"/>
            <a:ext cx="3816424" cy="6095547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endParaRPr lang="es-ES" altLang="es-EC" b="1" dirty="0" smtClean="0"/>
          </a:p>
          <a:p>
            <a:pPr marL="68580" indent="0">
              <a:buNone/>
            </a:pPr>
            <a:r>
              <a:rPr lang="es-ES" altLang="es-EC" b="1" dirty="0" smtClean="0"/>
              <a:t>Características</a:t>
            </a:r>
            <a:endParaRPr lang="es-ES" altLang="es-EC" b="1" dirty="0"/>
          </a:p>
          <a:p>
            <a:pPr marL="68580" indent="0">
              <a:buNone/>
            </a:pPr>
            <a:endParaRPr lang="es-ES" altLang="es-EC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s-ES" altLang="es-EC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>Bombas </a:t>
            </a:r>
            <a:r>
              <a:rPr lang="es-ES" altLang="es-EC" sz="2100" dirty="0">
                <a:latin typeface="Calibri" panose="020F0502020204030204" pitchFamily="34" charset="0"/>
                <a:cs typeface="Arial" panose="020B0604020202020204" pitchFamily="34" charset="0"/>
              </a:rPr>
              <a:t>centrifugas de construcción monobloque fabricada en hierro fundido, cierre con sello </a:t>
            </a:r>
            <a:r>
              <a:rPr lang="es-ES" altLang="es-EC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>mecánico,</a:t>
            </a:r>
            <a:r>
              <a:rPr lang="es-EC" altLang="es-EC" sz="21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altLang="es-EC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>temperatura </a:t>
            </a:r>
            <a:r>
              <a:rPr lang="es-EC" altLang="es-EC" sz="2100" dirty="0">
                <a:latin typeface="Calibri" panose="020F0502020204030204" pitchFamily="34" charset="0"/>
                <a:cs typeface="Arial" panose="020B0604020202020204" pitchFamily="34" charset="0"/>
              </a:rPr>
              <a:t>máxima de operación 70°C</a:t>
            </a:r>
            <a:r>
              <a:rPr lang="es-ES" altLang="es-EC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altLang="es-EC" sz="2100" dirty="0">
                <a:latin typeface="Calibri" panose="020F0502020204030204" pitchFamily="34" charset="0"/>
                <a:cs typeface="Arial" panose="020B0604020202020204" pitchFamily="34" charset="0"/>
              </a:rPr>
              <a:t>se suministran en potencias de 1/4hp hasta </a:t>
            </a:r>
            <a:r>
              <a:rPr lang="es-ES" altLang="es-EC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>3.0hp </a:t>
            </a:r>
            <a:r>
              <a:rPr lang="es-ES" altLang="es-EC" sz="2100" dirty="0">
                <a:latin typeface="Calibri" panose="020F0502020204030204" pitchFamily="34" charset="0"/>
                <a:cs typeface="Arial" panose="020B0604020202020204" pitchFamily="34" charset="0"/>
              </a:rPr>
              <a:t>con motores </a:t>
            </a:r>
            <a:r>
              <a:rPr lang="es-ES" altLang="es-EC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>eléctricos.</a:t>
            </a:r>
          </a:p>
          <a:p>
            <a:pPr marL="68580" indent="0">
              <a:buNone/>
            </a:pPr>
            <a:endParaRPr lang="es-ES" altLang="es-EC" b="1" dirty="0" smtClean="0"/>
          </a:p>
          <a:p>
            <a:pPr marL="68580" indent="0">
              <a:buNone/>
            </a:pPr>
            <a:r>
              <a:rPr lang="es-ES" altLang="es-EC" b="1" dirty="0" smtClean="0"/>
              <a:t>Utilización</a:t>
            </a:r>
          </a:p>
          <a:p>
            <a:pPr marL="68580" indent="0">
              <a:buNone/>
            </a:pPr>
            <a:endParaRPr lang="es-ES" altLang="es-EC" b="1" dirty="0"/>
          </a:p>
          <a:p>
            <a:pPr marL="68580" indent="0">
              <a:buNone/>
            </a:pPr>
            <a: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  <a:t>• Uso domestico</a:t>
            </a:r>
            <a:b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  <a:t>• Aprovisionamiento de aguas   limpias</a:t>
            </a:r>
            <a:b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  <a:t>• Refrigeración de maquinaria</a:t>
            </a:r>
            <a:b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  <a:t>• Llenado de tanques y   bebederos</a:t>
            </a:r>
            <a:b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  <a:t>• Lavado de establos</a:t>
            </a:r>
            <a:b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  <a:t>• Recirculación de agua en   piscinas</a:t>
            </a:r>
            <a:b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C" sz="2200" dirty="0">
                <a:latin typeface="Calibri" panose="020F0502020204030204" pitchFamily="34" charset="0"/>
                <a:cs typeface="Arial" panose="020B0604020202020204" pitchFamily="34" charset="0"/>
              </a:rPr>
              <a:t>• Pequeños equipos de presión</a:t>
            </a:r>
          </a:p>
          <a:p>
            <a:pPr marL="68580" indent="0">
              <a:buNone/>
            </a:pPr>
            <a:endParaRPr lang="es-EC" dirty="0"/>
          </a:p>
        </p:txBody>
      </p:sp>
      <p:pic>
        <p:nvPicPr>
          <p:cNvPr id="5" name="Imagen 71" descr="http://www.inmera.com.ec/imagenes/carac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24004" r="3221" b="3380"/>
          <a:stretch/>
        </p:blipFill>
        <p:spPr>
          <a:xfrm>
            <a:off x="4283968" y="1412776"/>
            <a:ext cx="4297072" cy="3794682"/>
          </a:xfrm>
          <a:prstGeom prst="rect">
            <a:avLst/>
          </a:prstGeom>
          <a:noFill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4033588"/>
            <a:ext cx="7969480" cy="234774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317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mera.com.ec/imagenes/je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7" b="3277"/>
          <a:stretch/>
        </p:blipFill>
        <p:spPr bwMode="auto">
          <a:xfrm>
            <a:off x="600962" y="459517"/>
            <a:ext cx="3816424" cy="288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inmera.com.ec/imagenes/multietapa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7" b="4445"/>
          <a:stretch/>
        </p:blipFill>
        <p:spPr bwMode="auto">
          <a:xfrm>
            <a:off x="4566146" y="473907"/>
            <a:ext cx="3921104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79020" y="3210210"/>
            <a:ext cx="4060308" cy="3243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s-ES" altLang="es-EC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s-ES" altLang="es-EC" b="1" dirty="0" smtClean="0"/>
              <a:t>Características</a:t>
            </a:r>
          </a:p>
          <a:p>
            <a:pPr marL="68580" indent="0">
              <a:buFont typeface="Wingdings 2" pitchFamily="18" charset="2"/>
              <a:buNone/>
            </a:pPr>
            <a:endParaRPr lang="es-ES" altLang="es-EC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s-ES" altLang="es-EC" sz="1700" dirty="0">
                <a:latin typeface="Calibri" panose="020F0502020204030204" pitchFamily="34" charset="0"/>
              </a:rPr>
              <a:t>Bombas centrifugas multietapas horizontales y verticales de construcción monobloque fabricada en hierro </a:t>
            </a:r>
            <a:r>
              <a:rPr lang="es-ES" altLang="es-EC" sz="1700" dirty="0" smtClean="0">
                <a:latin typeface="Calibri" panose="020F0502020204030204" pitchFamily="34" charset="0"/>
              </a:rPr>
              <a:t>fundido, con </a:t>
            </a:r>
            <a:r>
              <a:rPr lang="es-ES" altLang="es-EC" sz="1700" dirty="0">
                <a:latin typeface="Calibri" panose="020F0502020204030204" pitchFamily="34" charset="0"/>
              </a:rPr>
              <a:t>sello mecánico se suministran en potencias de ½hp hasta 9.0hp con motores eléctricos (trifásicos y </a:t>
            </a:r>
            <a:r>
              <a:rPr lang="es-ES" altLang="es-EC" sz="1700" dirty="0" smtClean="0">
                <a:latin typeface="Calibri" panose="020F0502020204030204" pitchFamily="34" charset="0"/>
              </a:rPr>
              <a:t>monofásicos) </a:t>
            </a:r>
            <a:r>
              <a:rPr lang="es-ES" altLang="es-EC" sz="1700" dirty="0">
                <a:latin typeface="Calibri" panose="020F0502020204030204" pitchFamily="34" charset="0"/>
              </a:rPr>
              <a:t>3.5hp y 6.5hp con motores a gasolina. Cada etapa comprende difusor e impulsor lográndose así altas </a:t>
            </a:r>
            <a:r>
              <a:rPr lang="es-ES" altLang="es-EC" sz="1700" dirty="0" smtClean="0">
                <a:latin typeface="Calibri" panose="020F0502020204030204" pitchFamily="34" charset="0"/>
              </a:rPr>
              <a:t>presiones</a:t>
            </a:r>
          </a:p>
          <a:p>
            <a:pPr marL="68580" indent="0">
              <a:buNone/>
            </a:pPr>
            <a:endParaRPr lang="es-ES" altLang="es-EC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s-ES" altLang="es-EC" b="1" dirty="0" smtClean="0"/>
              <a:t>Utilización</a:t>
            </a:r>
          </a:p>
          <a:p>
            <a:r>
              <a:rPr lang="es-EC" sz="1700" dirty="0" smtClean="0">
                <a:latin typeface="Calibri" panose="020F0502020204030204" pitchFamily="34" charset="0"/>
              </a:rPr>
              <a:t>Equipos </a:t>
            </a:r>
            <a:r>
              <a:rPr lang="es-EC" sz="1700" dirty="0">
                <a:latin typeface="Calibri" panose="020F0502020204030204" pitchFamily="34" charset="0"/>
              </a:rPr>
              <a:t>de Presión</a:t>
            </a:r>
          </a:p>
          <a:p>
            <a:r>
              <a:rPr lang="es-EC" sz="1700" dirty="0">
                <a:latin typeface="Calibri" panose="020F0502020204030204" pitchFamily="34" charset="0"/>
              </a:rPr>
              <a:t>Lavado de autos y volquetas</a:t>
            </a:r>
          </a:p>
          <a:p>
            <a:r>
              <a:rPr lang="es-EC" sz="1700" dirty="0">
                <a:latin typeface="Calibri" panose="020F0502020204030204" pitchFamily="34" charset="0"/>
              </a:rPr>
              <a:t>Para uso doméstico</a:t>
            </a:r>
          </a:p>
          <a:p>
            <a:r>
              <a:rPr lang="es-EC" sz="1700" dirty="0">
                <a:latin typeface="Calibri" panose="020F0502020204030204" pitchFamily="34" charset="0"/>
              </a:rPr>
              <a:t>Equipos contra incendio</a:t>
            </a:r>
          </a:p>
          <a:p>
            <a:r>
              <a:rPr lang="es-EC" sz="1700" dirty="0">
                <a:latin typeface="Calibri" panose="020F0502020204030204" pitchFamily="34" charset="0"/>
              </a:rPr>
              <a:t>Para extraer agua de pozos llanos y profundos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752797" y="3215471"/>
            <a:ext cx="4060308" cy="3243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s-ES" altLang="es-EC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s-ES" altLang="es-EC" b="1" dirty="0" smtClean="0"/>
              <a:t>Características</a:t>
            </a:r>
          </a:p>
          <a:p>
            <a:pPr marL="68580" indent="0">
              <a:buFont typeface="Wingdings 2" pitchFamily="18" charset="2"/>
              <a:buNone/>
            </a:pPr>
            <a:endParaRPr lang="es-ES" altLang="es-EC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s-ES" altLang="es-EC" sz="1700" dirty="0">
                <a:latin typeface="Calibri" panose="020F0502020204030204" pitchFamily="34" charset="0"/>
              </a:rPr>
              <a:t>Bombas centrifugas multietapas horizontales y verticales de construcción monobloque fabricada en hierro </a:t>
            </a:r>
            <a:r>
              <a:rPr lang="es-ES" altLang="es-EC" sz="1700" dirty="0" smtClean="0">
                <a:latin typeface="Calibri" panose="020F0502020204030204" pitchFamily="34" charset="0"/>
              </a:rPr>
              <a:t>fundido, con </a:t>
            </a:r>
            <a:r>
              <a:rPr lang="es-ES" altLang="es-EC" sz="1700" dirty="0">
                <a:latin typeface="Calibri" panose="020F0502020204030204" pitchFamily="34" charset="0"/>
              </a:rPr>
              <a:t>sello mecánico se suministran en potencias </a:t>
            </a:r>
            <a:r>
              <a:rPr lang="es-ES" altLang="es-EC" sz="1700" dirty="0" smtClean="0">
                <a:latin typeface="Calibri" panose="020F0502020204030204" pitchFamily="34" charset="0"/>
              </a:rPr>
              <a:t>de 3hp </a:t>
            </a:r>
            <a:r>
              <a:rPr lang="es-ES" altLang="es-EC" sz="1700" dirty="0">
                <a:latin typeface="Calibri" panose="020F0502020204030204" pitchFamily="34" charset="0"/>
              </a:rPr>
              <a:t>hasta 9.0hp con motores eléctricos (trifásicos y </a:t>
            </a:r>
            <a:r>
              <a:rPr lang="es-ES" altLang="es-EC" sz="1700" dirty="0" smtClean="0">
                <a:latin typeface="Calibri" panose="020F0502020204030204" pitchFamily="34" charset="0"/>
              </a:rPr>
              <a:t>monofásicos).</a:t>
            </a:r>
          </a:p>
          <a:p>
            <a:pPr marL="68580" indent="0">
              <a:buNone/>
            </a:pPr>
            <a:r>
              <a:rPr lang="es-ES" altLang="es-EC" sz="1700" dirty="0" smtClean="0">
                <a:latin typeface="Calibri" panose="020F0502020204030204" pitchFamily="34" charset="0"/>
              </a:rPr>
              <a:t>Cada </a:t>
            </a:r>
            <a:r>
              <a:rPr lang="es-ES" altLang="es-EC" sz="1700" dirty="0">
                <a:latin typeface="Calibri" panose="020F0502020204030204" pitchFamily="34" charset="0"/>
              </a:rPr>
              <a:t>etapa comprende difusor e impulsor lográndose así altas </a:t>
            </a:r>
            <a:r>
              <a:rPr lang="es-ES" altLang="es-EC" sz="1700" dirty="0" smtClean="0">
                <a:latin typeface="Calibri" panose="020F0502020204030204" pitchFamily="34" charset="0"/>
              </a:rPr>
              <a:t>presiones</a:t>
            </a:r>
          </a:p>
          <a:p>
            <a:pPr marL="68580" indent="0">
              <a:buNone/>
            </a:pPr>
            <a:endParaRPr lang="es-ES" altLang="es-EC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s-ES" altLang="es-EC" b="1" dirty="0" smtClean="0"/>
              <a:t>Utilización</a:t>
            </a:r>
          </a:p>
          <a:p>
            <a:pPr marL="68580" indent="0">
              <a:buFont typeface="Wingdings 2" pitchFamily="18" charset="2"/>
              <a:buNone/>
            </a:pPr>
            <a:endParaRPr lang="es-ES" altLang="es-EC" b="1" dirty="0" smtClean="0"/>
          </a:p>
          <a:p>
            <a:r>
              <a:rPr lang="es-EC" sz="1700" dirty="0" smtClean="0">
                <a:latin typeface="Calibri" panose="020F0502020204030204" pitchFamily="34" charset="0"/>
              </a:rPr>
              <a:t>Equipos </a:t>
            </a:r>
            <a:r>
              <a:rPr lang="es-EC" sz="1700" dirty="0">
                <a:latin typeface="Calibri" panose="020F0502020204030204" pitchFamily="34" charset="0"/>
              </a:rPr>
              <a:t>de Presión</a:t>
            </a:r>
          </a:p>
          <a:p>
            <a:r>
              <a:rPr lang="es-EC" sz="1700" dirty="0">
                <a:latin typeface="Calibri" panose="020F0502020204030204" pitchFamily="34" charset="0"/>
              </a:rPr>
              <a:t>Lavado de autos y volquetas</a:t>
            </a:r>
          </a:p>
          <a:p>
            <a:r>
              <a:rPr lang="es-EC" sz="1700" dirty="0">
                <a:latin typeface="Calibri" panose="020F0502020204030204" pitchFamily="34" charset="0"/>
              </a:rPr>
              <a:t>Para uso doméstico</a:t>
            </a:r>
          </a:p>
          <a:p>
            <a:r>
              <a:rPr lang="es-EC" sz="1700" dirty="0">
                <a:latin typeface="Calibri" panose="020F0502020204030204" pitchFamily="34" charset="0"/>
              </a:rPr>
              <a:t>Equipos contra </a:t>
            </a:r>
            <a:r>
              <a:rPr lang="es-EC" sz="1700" dirty="0" smtClean="0">
                <a:latin typeface="Calibri" panose="020F0502020204030204" pitchFamily="34" charset="0"/>
              </a:rPr>
              <a:t>incendio</a:t>
            </a:r>
            <a:endParaRPr lang="es-EC" sz="1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mera.com.ec/imagenes/autocebant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t="22000" r="11828"/>
          <a:stretch/>
        </p:blipFill>
        <p:spPr bwMode="auto">
          <a:xfrm>
            <a:off x="827584" y="332656"/>
            <a:ext cx="3543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inmera.com.ec/imagenes/autocebant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5"/>
          <a:stretch/>
        </p:blipFill>
        <p:spPr bwMode="auto">
          <a:xfrm>
            <a:off x="4716016" y="337592"/>
            <a:ext cx="3810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79020" y="2985542"/>
            <a:ext cx="7837396" cy="3243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s-ES" altLang="es-EC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s-ES" altLang="es-EC" sz="2300" b="1" dirty="0" smtClean="0">
                <a:latin typeface="Calibri" panose="020F0502020204030204" pitchFamily="34" charset="0"/>
              </a:rPr>
              <a:t>Características</a:t>
            </a:r>
          </a:p>
          <a:p>
            <a:pPr marL="68580" indent="0">
              <a:buFont typeface="Wingdings 2" pitchFamily="18" charset="2"/>
              <a:buNone/>
            </a:pPr>
            <a:endParaRPr lang="es-ES" altLang="es-EC" sz="23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s-ES" altLang="es-EC" sz="2300" dirty="0">
                <a:latin typeface="Calibri" panose="020F0502020204030204" pitchFamily="34" charset="0"/>
              </a:rPr>
              <a:t>Bombas centrifugas de construcción monobloque fabricadas en hierro </a:t>
            </a:r>
            <a:r>
              <a:rPr lang="es-ES" altLang="es-EC" sz="2300" dirty="0" smtClean="0">
                <a:latin typeface="Calibri" panose="020F0502020204030204" pitchFamily="34" charset="0"/>
              </a:rPr>
              <a:t>fundido, impulsor </a:t>
            </a:r>
            <a:r>
              <a:rPr lang="es-ES" altLang="es-EC" sz="2300" dirty="0">
                <a:latin typeface="Calibri" panose="020F0502020204030204" pitchFamily="34" charset="0"/>
              </a:rPr>
              <a:t>semiabierto fabricado en hierro </a:t>
            </a:r>
            <a:r>
              <a:rPr lang="es-ES" altLang="es-EC" sz="2300" dirty="0" smtClean="0">
                <a:latin typeface="Calibri" panose="020F0502020204030204" pitchFamily="34" charset="0"/>
              </a:rPr>
              <a:t>fundido, temperatura </a:t>
            </a:r>
            <a:r>
              <a:rPr lang="es-ES" altLang="es-EC" sz="2300" dirty="0">
                <a:latin typeface="Calibri" panose="020F0502020204030204" pitchFamily="34" charset="0"/>
              </a:rPr>
              <a:t>máxima de operación </a:t>
            </a:r>
            <a:r>
              <a:rPr lang="es-ES" altLang="es-EC" sz="2300" dirty="0" smtClean="0">
                <a:latin typeface="Calibri" panose="020F0502020204030204" pitchFamily="34" charset="0"/>
              </a:rPr>
              <a:t>70 grados C, se </a:t>
            </a:r>
            <a:r>
              <a:rPr lang="es-ES" altLang="es-EC" sz="2300" dirty="0">
                <a:latin typeface="Calibri" panose="020F0502020204030204" pitchFamily="34" charset="0"/>
              </a:rPr>
              <a:t>suministran en potencias desde ¾ a 15hp en motores monofásicos y trifásicos.</a:t>
            </a:r>
          </a:p>
          <a:p>
            <a:pPr marL="68580" indent="0">
              <a:buNone/>
            </a:pPr>
            <a:endParaRPr lang="es-ES" altLang="es-EC" sz="2300" b="1" dirty="0" smtClean="0">
              <a:latin typeface="Calibri" panose="020F0502020204030204" pitchFamily="34" charset="0"/>
            </a:endParaRPr>
          </a:p>
          <a:p>
            <a:pPr marL="68580" indent="0">
              <a:buFont typeface="Wingdings 2" pitchFamily="18" charset="2"/>
              <a:buNone/>
            </a:pPr>
            <a:r>
              <a:rPr lang="es-ES" altLang="es-EC" sz="2300" b="1" dirty="0" smtClean="0">
                <a:latin typeface="Calibri" panose="020F0502020204030204" pitchFamily="34" charset="0"/>
              </a:rPr>
              <a:t>Utilización</a:t>
            </a:r>
          </a:p>
          <a:p>
            <a:r>
              <a:rPr lang="es-EC" sz="2300" dirty="0" smtClean="0">
                <a:latin typeface="Calibri" panose="020F0502020204030204" pitchFamily="34" charset="0"/>
              </a:rPr>
              <a:t>Industria </a:t>
            </a:r>
            <a:r>
              <a:rPr lang="es-EC" sz="2300" dirty="0">
                <a:latin typeface="Calibri" panose="020F0502020204030204" pitchFamily="34" charset="0"/>
              </a:rPr>
              <a:t>de la construcción</a:t>
            </a:r>
          </a:p>
          <a:p>
            <a:r>
              <a:rPr lang="es-EC" sz="2300" dirty="0">
                <a:latin typeface="Calibri" panose="020F0502020204030204" pitchFamily="34" charset="0"/>
              </a:rPr>
              <a:t>Conducción de aguas limpias y sucias</a:t>
            </a:r>
          </a:p>
          <a:p>
            <a:r>
              <a:rPr lang="es-EC" sz="2300" dirty="0">
                <a:latin typeface="Calibri" panose="020F0502020204030204" pitchFamily="34" charset="0"/>
              </a:rPr>
              <a:t>Líquidos con partículas en suspensión no abrasivas.</a:t>
            </a:r>
          </a:p>
          <a:p>
            <a:r>
              <a:rPr lang="es-EC" sz="2300" dirty="0">
                <a:latin typeface="Calibri" panose="020F0502020204030204" pitchFamily="34" charset="0"/>
              </a:rPr>
              <a:t>Riego de estiércol, por aspersión e inundación</a:t>
            </a:r>
          </a:p>
        </p:txBody>
      </p:sp>
    </p:spTree>
    <p:extLst>
      <p:ext uri="{BB962C8B-B14F-4D97-AF65-F5344CB8AC3E}">
        <p14:creationId xmlns:p14="http://schemas.microsoft.com/office/powerpoint/2010/main" val="61263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5" descr="http://www.inmera.com.ec/imagenes/altapre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80728"/>
            <a:ext cx="431388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853436" y="404664"/>
            <a:ext cx="3751012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s-ES" altLang="es-EC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s-ES" altLang="es-EC" sz="2300" b="1" dirty="0" smtClean="0">
                <a:latin typeface="Calibri" panose="020F0502020204030204" pitchFamily="34" charset="0"/>
              </a:rPr>
              <a:t>Características</a:t>
            </a:r>
          </a:p>
          <a:p>
            <a:pPr marL="68580" indent="0">
              <a:buFont typeface="Wingdings 2" pitchFamily="18" charset="2"/>
              <a:buNone/>
            </a:pPr>
            <a:endParaRPr lang="es-ES" altLang="es-EC" sz="23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s-EC" altLang="es-EC" sz="2300" dirty="0">
                <a:latin typeface="Calibri" panose="020F0502020204030204" pitchFamily="34" charset="0"/>
              </a:rPr>
              <a:t>Bombas centrifugas de construcción monobloque y eje libre con cuerpo de voluta e impulsor cerrado. Se suministran en potencias de 2hp hasta 125 hp con motores eléctricos (trifásicos, </a:t>
            </a:r>
            <a:r>
              <a:rPr lang="es-EC" altLang="es-EC" sz="2300" dirty="0" smtClean="0">
                <a:latin typeface="Calibri" panose="020F0502020204030204" pitchFamily="34" charset="0"/>
              </a:rPr>
              <a:t>monofásicos) </a:t>
            </a:r>
            <a:r>
              <a:rPr lang="es-EC" altLang="es-EC" sz="2300" dirty="0">
                <a:latin typeface="Calibri" panose="020F0502020204030204" pitchFamily="34" charset="0"/>
              </a:rPr>
              <a:t>y con gasolina o </a:t>
            </a:r>
            <a:r>
              <a:rPr lang="es-EC" altLang="es-EC" sz="2300" dirty="0" smtClean="0">
                <a:latin typeface="Calibri" panose="020F0502020204030204" pitchFamily="34" charset="0"/>
              </a:rPr>
              <a:t>diésel </a:t>
            </a:r>
            <a:r>
              <a:rPr lang="es-EC" altLang="es-EC" sz="2300" dirty="0">
                <a:latin typeface="Calibri" panose="020F0502020204030204" pitchFamily="34" charset="0"/>
              </a:rPr>
              <a:t>de 3.5hp a 17hp</a:t>
            </a:r>
          </a:p>
          <a:p>
            <a:pPr marL="68580" indent="0">
              <a:buNone/>
            </a:pPr>
            <a:endParaRPr lang="es-ES" altLang="es-EC" sz="2300" b="1" dirty="0" smtClean="0">
              <a:latin typeface="Calibri" panose="020F0502020204030204" pitchFamily="34" charset="0"/>
            </a:endParaRPr>
          </a:p>
          <a:p>
            <a:pPr marL="68580" indent="0">
              <a:buFont typeface="Wingdings 2" pitchFamily="18" charset="2"/>
              <a:buNone/>
            </a:pPr>
            <a:r>
              <a:rPr lang="es-ES" altLang="es-EC" sz="2300" b="1" dirty="0" smtClean="0">
                <a:latin typeface="Calibri" panose="020F0502020204030204" pitchFamily="34" charset="0"/>
              </a:rPr>
              <a:t>Utilización</a:t>
            </a:r>
          </a:p>
          <a:p>
            <a:r>
              <a:rPr lang="es-ES" altLang="es-EC" sz="1900" dirty="0">
                <a:latin typeface="Calibri" panose="020F0502020204030204" pitchFamily="34" charset="0"/>
              </a:rPr>
              <a:t>Bombeo de líquidos limpios o </a:t>
            </a:r>
            <a:r>
              <a:rPr lang="es-ES" altLang="es-EC" sz="1900" dirty="0" smtClean="0">
                <a:latin typeface="Calibri" panose="020F0502020204030204" pitchFamily="34" charset="0"/>
              </a:rPr>
              <a:t>turbios.</a:t>
            </a:r>
          </a:p>
          <a:p>
            <a:r>
              <a:rPr lang="es-ES" altLang="es-EC" sz="1900" dirty="0" smtClean="0">
                <a:latin typeface="Calibri" panose="020F0502020204030204" pitchFamily="34" charset="0"/>
              </a:rPr>
              <a:t>En </a:t>
            </a:r>
            <a:r>
              <a:rPr lang="es-ES" altLang="es-EC" sz="1900" dirty="0">
                <a:latin typeface="Calibri" panose="020F0502020204030204" pitchFamily="34" charset="0"/>
              </a:rPr>
              <a:t>la industria de la </a:t>
            </a:r>
            <a:r>
              <a:rPr lang="es-ES" altLang="es-EC" sz="1900" dirty="0" smtClean="0">
                <a:latin typeface="Calibri" panose="020F0502020204030204" pitchFamily="34" charset="0"/>
              </a:rPr>
              <a:t>construcción.</a:t>
            </a:r>
          </a:p>
          <a:p>
            <a:r>
              <a:rPr lang="es-ES" altLang="es-EC" sz="1900" dirty="0" smtClean="0">
                <a:latin typeface="Calibri" panose="020F0502020204030204" pitchFamily="34" charset="0"/>
              </a:rPr>
              <a:t>Distribución </a:t>
            </a:r>
            <a:r>
              <a:rPr lang="es-ES" altLang="es-EC" sz="1900" dirty="0">
                <a:latin typeface="Calibri" panose="020F0502020204030204" pitchFamily="34" charset="0"/>
              </a:rPr>
              <a:t>de agua en unidades </a:t>
            </a:r>
            <a:r>
              <a:rPr lang="es-ES" altLang="es-EC" sz="1900" dirty="0" smtClean="0">
                <a:latin typeface="Calibri" panose="020F0502020204030204" pitchFamily="34" charset="0"/>
              </a:rPr>
              <a:t>residenciales.</a:t>
            </a:r>
          </a:p>
          <a:p>
            <a:r>
              <a:rPr lang="es-ES" altLang="es-EC" sz="1900" dirty="0" smtClean="0">
                <a:latin typeface="Calibri" panose="020F0502020204030204" pitchFamily="34" charset="0"/>
              </a:rPr>
              <a:t>Riego </a:t>
            </a:r>
            <a:r>
              <a:rPr lang="es-ES" altLang="es-EC" sz="1900" dirty="0">
                <a:latin typeface="Calibri" panose="020F0502020204030204" pitchFamily="34" charset="0"/>
              </a:rPr>
              <a:t>por </a:t>
            </a:r>
            <a:r>
              <a:rPr lang="es-ES" altLang="es-EC" sz="1900" dirty="0" smtClean="0">
                <a:latin typeface="Calibri" panose="020F0502020204030204" pitchFamily="34" charset="0"/>
              </a:rPr>
              <a:t>aspersión.</a:t>
            </a:r>
          </a:p>
          <a:p>
            <a:r>
              <a:rPr lang="es-ES" altLang="es-EC" sz="1900" dirty="0" smtClean="0">
                <a:latin typeface="Calibri" panose="020F0502020204030204" pitchFamily="34" charset="0"/>
              </a:rPr>
              <a:t>Equipos </a:t>
            </a:r>
            <a:r>
              <a:rPr lang="es-ES" altLang="es-EC" sz="1900" dirty="0">
                <a:latin typeface="Calibri" panose="020F0502020204030204" pitchFamily="34" charset="0"/>
              </a:rPr>
              <a:t>contra incendios </a:t>
            </a:r>
            <a:endParaRPr lang="es-ES" altLang="es-EC" sz="1900" dirty="0" smtClean="0">
              <a:latin typeface="Calibri" panose="020F0502020204030204" pitchFamily="34" charset="0"/>
            </a:endParaRPr>
          </a:p>
          <a:p>
            <a:r>
              <a:rPr lang="es-ES" altLang="es-EC" sz="1900" dirty="0" smtClean="0">
                <a:latin typeface="Calibri" panose="020F0502020204030204" pitchFamily="34" charset="0"/>
              </a:rPr>
              <a:t>Equipos </a:t>
            </a:r>
            <a:r>
              <a:rPr lang="es-ES" altLang="es-EC" sz="1900" dirty="0">
                <a:latin typeface="Calibri" panose="020F0502020204030204" pitchFamily="34" charset="0"/>
              </a:rPr>
              <a:t>de presión</a:t>
            </a:r>
            <a:endParaRPr lang="es-EC" sz="1900" dirty="0">
              <a:latin typeface="Calibri" panose="020F050202020403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39550" y="382216"/>
            <a:ext cx="3960441" cy="45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s-ES" altLang="es-EC" b="1" dirty="0" smtClean="0"/>
          </a:p>
          <a:p>
            <a:pPr marL="68580" indent="0" algn="ctr">
              <a:buFont typeface="Wingdings 2" pitchFamily="18" charset="2"/>
              <a:buNone/>
            </a:pPr>
            <a:r>
              <a:rPr lang="es-ES" altLang="es-EC" sz="8600" b="1" dirty="0" smtClean="0">
                <a:latin typeface="Calibri" panose="020F0502020204030204" pitchFamily="34" charset="0"/>
              </a:rPr>
              <a:t>ALTA PRESIÓN</a:t>
            </a:r>
          </a:p>
        </p:txBody>
      </p:sp>
    </p:spTree>
    <p:extLst>
      <p:ext uri="{BB962C8B-B14F-4D97-AF65-F5344CB8AC3E}">
        <p14:creationId xmlns:p14="http://schemas.microsoft.com/office/powerpoint/2010/main" val="97878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mera.com.ec/imagenes/negr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7" b="9149"/>
          <a:stretch/>
        </p:blipFill>
        <p:spPr bwMode="auto">
          <a:xfrm>
            <a:off x="471886" y="1052736"/>
            <a:ext cx="43591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853436" y="404664"/>
            <a:ext cx="3751012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s-ES" altLang="es-EC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s-ES" altLang="es-EC" sz="2300" b="1" dirty="0" smtClean="0">
                <a:latin typeface="Calibri" panose="020F0502020204030204" pitchFamily="34" charset="0"/>
              </a:rPr>
              <a:t>Características</a:t>
            </a:r>
          </a:p>
          <a:p>
            <a:pPr marL="68580" indent="0">
              <a:buNone/>
            </a:pPr>
            <a:r>
              <a:rPr lang="es-ES" altLang="es-EC" sz="2000" dirty="0" smtClean="0"/>
              <a:t>Electrobomba </a:t>
            </a:r>
            <a:r>
              <a:rPr lang="es-ES" altLang="es-EC" sz="2000" dirty="0"/>
              <a:t>tipo sumergible para aguas negras que pueden llevar sólidos en suspensión sin riesgo de que se atasquen. </a:t>
            </a:r>
            <a:br>
              <a:rPr lang="es-ES" altLang="es-EC" sz="2000" dirty="0"/>
            </a:br>
            <a:r>
              <a:rPr lang="es-ES" altLang="es-EC" sz="2000" dirty="0"/>
              <a:t/>
            </a:r>
            <a:br>
              <a:rPr lang="es-ES" altLang="es-EC" sz="2000" dirty="0"/>
            </a:br>
            <a:r>
              <a:rPr lang="es-ES" altLang="es-EC" sz="2000" dirty="0"/>
              <a:t>Con impulsor semiabierto de dos alabes montado sobre un eje de acero inoxidable se suministran en potencias desde 1/3hp hasta 15hp (monofásicos, trifásicos).</a:t>
            </a:r>
            <a:br>
              <a:rPr lang="es-ES" altLang="es-EC" sz="2000" dirty="0"/>
            </a:br>
            <a:r>
              <a:rPr lang="es-ES" altLang="es-EC" sz="2000" dirty="0"/>
              <a:t/>
            </a:r>
            <a:br>
              <a:rPr lang="es-ES" altLang="es-EC" sz="2000" dirty="0"/>
            </a:br>
            <a:r>
              <a:rPr lang="es-ES" altLang="es-EC" sz="2000" dirty="0"/>
              <a:t>Refrigeración por aceite dieléctrico, cable de alimentación de 3.5mts y 7mts de longitud</a:t>
            </a:r>
          </a:p>
          <a:p>
            <a:pPr marL="68580" indent="0">
              <a:buNone/>
            </a:pPr>
            <a:endParaRPr lang="es-ES" altLang="es-EC" sz="2300" b="1" dirty="0" smtClean="0">
              <a:latin typeface="Calibri" panose="020F0502020204030204" pitchFamily="34" charset="0"/>
            </a:endParaRPr>
          </a:p>
          <a:p>
            <a:pPr marL="68580" indent="0">
              <a:buFont typeface="Wingdings 2" pitchFamily="18" charset="2"/>
              <a:buNone/>
            </a:pPr>
            <a:r>
              <a:rPr lang="es-ES" altLang="es-EC" sz="2300" b="1" dirty="0" smtClean="0">
                <a:latin typeface="Calibri" panose="020F0502020204030204" pitchFamily="34" charset="0"/>
              </a:rPr>
              <a:t>Utilización</a:t>
            </a:r>
          </a:p>
          <a:p>
            <a:r>
              <a:rPr lang="es-ES" altLang="es-EC" sz="1900" dirty="0">
                <a:latin typeface="Calibri" panose="020F0502020204030204" pitchFamily="34" charset="0"/>
              </a:rPr>
              <a:t>Para desaguar sótanos, tanques, garajes, colectores, etc.</a:t>
            </a:r>
          </a:p>
          <a:p>
            <a:r>
              <a:rPr lang="es-ES" altLang="es-EC" sz="1900" dirty="0">
                <a:latin typeface="Calibri" panose="020F0502020204030204" pitchFamily="34" charset="0"/>
              </a:rPr>
              <a:t>Para fuentes decorativas</a:t>
            </a:r>
          </a:p>
          <a:p>
            <a:r>
              <a:rPr lang="es-ES" altLang="es-EC" sz="1900" dirty="0">
                <a:latin typeface="Calibri" panose="020F0502020204030204" pitchFamily="34" charset="0"/>
              </a:rPr>
              <a:t>Se puede operar de manera portátil</a:t>
            </a:r>
            <a:endParaRPr lang="es-EC" sz="1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9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2" t="16906" r="34224" b="3275"/>
          <a:stretch/>
        </p:blipFill>
        <p:spPr bwMode="auto">
          <a:xfrm>
            <a:off x="2214595" y="1415480"/>
            <a:ext cx="442677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275856" y="556420"/>
            <a:ext cx="259228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s-ES" altLang="es-EC" b="1" dirty="0" smtClean="0"/>
          </a:p>
          <a:p>
            <a:pPr marL="68580" indent="0" algn="ctr">
              <a:buFont typeface="Wingdings 2" pitchFamily="18" charset="2"/>
              <a:buNone/>
            </a:pPr>
            <a:r>
              <a:rPr lang="es-ES" altLang="es-EC" sz="11200" b="1" dirty="0" smtClean="0">
                <a:latin typeface="Calibri" panose="020F0502020204030204" pitchFamily="34" charset="0"/>
              </a:rPr>
              <a:t>POZO PROFUNDO</a:t>
            </a:r>
          </a:p>
        </p:txBody>
      </p:sp>
    </p:spTree>
    <p:extLst>
      <p:ext uri="{BB962C8B-B14F-4D97-AF65-F5344CB8AC3E}">
        <p14:creationId xmlns:p14="http://schemas.microsoft.com/office/powerpoint/2010/main" val="321840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inmera.com.ec/imagenes/lineans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6" t="21667" r="9653" b="2500"/>
          <a:stretch/>
        </p:blipFill>
        <p:spPr bwMode="auto">
          <a:xfrm>
            <a:off x="611560" y="908720"/>
            <a:ext cx="4176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4853436" y="404664"/>
            <a:ext cx="3751012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s-ES" altLang="es-EC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s-ES" altLang="es-EC" sz="2300" b="1" dirty="0" smtClean="0">
                <a:latin typeface="Calibri" panose="020F0502020204030204" pitchFamily="34" charset="0"/>
              </a:rPr>
              <a:t>Características</a:t>
            </a:r>
          </a:p>
          <a:p>
            <a:pPr marL="68580" indent="0">
              <a:buNone/>
            </a:pPr>
            <a:r>
              <a:rPr lang="es-EC" altLang="es-EC" sz="2000" dirty="0"/>
              <a:t>Bombas centrifugas de una etapa de construcción eje libre fabricada en hierro fundido o acero inoxidable.</a:t>
            </a:r>
          </a:p>
          <a:p>
            <a:pPr marL="68580" indent="0">
              <a:buNone/>
            </a:pPr>
            <a:endParaRPr lang="es-ES" altLang="es-EC" sz="2300" b="1" dirty="0" smtClean="0">
              <a:latin typeface="Calibri" panose="020F0502020204030204" pitchFamily="34" charset="0"/>
            </a:endParaRPr>
          </a:p>
          <a:p>
            <a:pPr marL="68580" indent="0">
              <a:buFont typeface="Wingdings 2" pitchFamily="18" charset="2"/>
              <a:buNone/>
            </a:pPr>
            <a:r>
              <a:rPr lang="es-ES" altLang="es-EC" sz="2300" b="1" dirty="0" smtClean="0">
                <a:latin typeface="Calibri" panose="020F0502020204030204" pitchFamily="34" charset="0"/>
              </a:rPr>
              <a:t>Utilización</a:t>
            </a:r>
          </a:p>
          <a:p>
            <a:r>
              <a:rPr lang="es-ES" altLang="es-EC" sz="2000" dirty="0"/>
              <a:t>Trasiego de productos </a:t>
            </a:r>
            <a:r>
              <a:rPr lang="es-ES" altLang="es-EC" sz="2000" dirty="0" smtClean="0"/>
              <a:t>químicos.</a:t>
            </a:r>
          </a:p>
          <a:p>
            <a:r>
              <a:rPr lang="es-ES" altLang="es-EC" sz="2000" dirty="0" smtClean="0"/>
              <a:t>Servicios </a:t>
            </a:r>
            <a:r>
              <a:rPr lang="es-ES" altLang="es-EC" sz="2000" dirty="0"/>
              <a:t>de </a:t>
            </a:r>
            <a:r>
              <a:rPr lang="es-ES" altLang="es-EC" sz="2000" dirty="0" smtClean="0"/>
              <a:t>rebombeo.</a:t>
            </a:r>
          </a:p>
          <a:p>
            <a:r>
              <a:rPr lang="es-ES" altLang="es-EC" sz="2000" dirty="0" smtClean="0"/>
              <a:t>Control </a:t>
            </a:r>
            <a:r>
              <a:rPr lang="es-ES" altLang="es-EC" sz="2000" dirty="0"/>
              <a:t>de aguas </a:t>
            </a:r>
            <a:r>
              <a:rPr lang="es-ES" altLang="es-EC" sz="2000" dirty="0" smtClean="0"/>
              <a:t>contaminadas.</a:t>
            </a:r>
          </a:p>
          <a:p>
            <a:r>
              <a:rPr lang="es-ES" altLang="es-EC" sz="2000" dirty="0" smtClean="0"/>
              <a:t>Industria petroquímica</a:t>
            </a:r>
          </a:p>
          <a:p>
            <a:r>
              <a:rPr lang="es-ES" altLang="es-EC" sz="2000" dirty="0" smtClean="0"/>
              <a:t>Recirculación </a:t>
            </a:r>
            <a:r>
              <a:rPr lang="es-ES" altLang="es-EC" sz="2000" dirty="0"/>
              <a:t>de agua en torre de enfriamiento.</a:t>
            </a:r>
            <a:endParaRPr lang="es-EC" sz="1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4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mera.com.ec/imagenes/lineags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4" b="5791"/>
          <a:stretch/>
        </p:blipFill>
        <p:spPr bwMode="auto">
          <a:xfrm>
            <a:off x="489670" y="1196752"/>
            <a:ext cx="4154338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644008" y="404664"/>
            <a:ext cx="3960440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s-ES" altLang="es-EC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s-ES" altLang="es-EC" sz="2300" b="1" dirty="0" smtClean="0">
                <a:latin typeface="Calibri" panose="020F0502020204030204" pitchFamily="34" charset="0"/>
              </a:rPr>
              <a:t>Características</a:t>
            </a:r>
          </a:p>
          <a:p>
            <a:pPr marL="68580" indent="0">
              <a:buNone/>
            </a:pPr>
            <a:endParaRPr lang="es-ES" altLang="es-EC" sz="2000" dirty="0" smtClean="0"/>
          </a:p>
          <a:p>
            <a:pPr marL="68580" indent="0">
              <a:buNone/>
            </a:pPr>
            <a:r>
              <a:rPr lang="es-ES" altLang="es-EC" sz="2000" dirty="0" smtClean="0"/>
              <a:t>Bomba </a:t>
            </a:r>
            <a:r>
              <a:rPr lang="es-ES" altLang="es-EC" sz="2000" dirty="0"/>
              <a:t>centrifuga de servicios generales de construcción monobloque fabricada en hierro fundido. Acoplada a motores eléctricos trifásicos de 7.5hp hasta 125hp. </a:t>
            </a:r>
          </a:p>
          <a:p>
            <a:pPr marL="68580" indent="0">
              <a:buNone/>
            </a:pPr>
            <a:endParaRPr lang="es-ES" altLang="es-EC" sz="2000" dirty="0" smtClean="0"/>
          </a:p>
          <a:p>
            <a:pPr marL="68580" indent="0">
              <a:buNone/>
            </a:pPr>
            <a:r>
              <a:rPr lang="es-ES" altLang="es-EC" sz="2000" dirty="0" smtClean="0"/>
              <a:t>Diámetro </a:t>
            </a:r>
            <a:r>
              <a:rPr lang="es-ES" altLang="es-EC" sz="2000" dirty="0"/>
              <a:t>de succión de 2” a 10” y diámetros de descarga de 1-1/2” a 8” impulsor cerrado fabricado en hierro fundido</a:t>
            </a:r>
            <a:r>
              <a:rPr lang="es-ES" altLang="es-EC" sz="2000" dirty="0" smtClean="0"/>
              <a:t>.</a:t>
            </a:r>
          </a:p>
          <a:p>
            <a:pPr marL="68580" indent="0">
              <a:buNone/>
            </a:pPr>
            <a:endParaRPr lang="es-ES" altLang="es-EC" sz="2300" b="1" dirty="0" smtClean="0">
              <a:latin typeface="Calibri" panose="020F0502020204030204" pitchFamily="34" charset="0"/>
            </a:endParaRPr>
          </a:p>
          <a:p>
            <a:pPr marL="68580" indent="0">
              <a:buFont typeface="Wingdings 2" pitchFamily="18" charset="2"/>
              <a:buNone/>
            </a:pPr>
            <a:r>
              <a:rPr lang="es-ES" altLang="es-EC" sz="2300" b="1" dirty="0" smtClean="0">
                <a:latin typeface="Calibri" panose="020F0502020204030204" pitchFamily="34" charset="0"/>
              </a:rPr>
              <a:t>Utilización</a:t>
            </a:r>
          </a:p>
          <a:p>
            <a:pPr marL="68580" indent="0">
              <a:buFont typeface="Wingdings 2" pitchFamily="18" charset="2"/>
              <a:buNone/>
            </a:pPr>
            <a:endParaRPr lang="es-ES" altLang="es-EC" sz="2300" b="1" dirty="0" smtClean="0">
              <a:latin typeface="Calibri" panose="020F0502020204030204" pitchFamily="34" charset="0"/>
            </a:endParaRPr>
          </a:p>
          <a:p>
            <a:r>
              <a:rPr lang="es-ES" altLang="es-EC" sz="2000" dirty="0"/>
              <a:t>Trasiego de productos </a:t>
            </a:r>
            <a:endParaRPr lang="es-ES" altLang="es-EC" sz="1800" dirty="0"/>
          </a:p>
          <a:p>
            <a:r>
              <a:rPr lang="es-ES" altLang="es-EC" sz="1800" dirty="0" smtClean="0"/>
              <a:t>Bombeo </a:t>
            </a:r>
            <a:r>
              <a:rPr lang="es-ES" altLang="es-EC" sz="1800" dirty="0"/>
              <a:t>de líquidos limpios o turbios a grandes </a:t>
            </a:r>
            <a:r>
              <a:rPr lang="es-ES" altLang="es-EC" sz="1800" dirty="0" smtClean="0"/>
              <a:t>alturas.</a:t>
            </a:r>
          </a:p>
          <a:p>
            <a:r>
              <a:rPr lang="es-ES" altLang="es-EC" sz="1800" dirty="0" smtClean="0"/>
              <a:t>En </a:t>
            </a:r>
            <a:r>
              <a:rPr lang="es-ES" altLang="es-EC" sz="1800" dirty="0"/>
              <a:t>la industria, agricultura y </a:t>
            </a:r>
            <a:r>
              <a:rPr lang="es-ES" altLang="es-EC" sz="1800" dirty="0" smtClean="0"/>
              <a:t>ganadería.</a:t>
            </a:r>
          </a:p>
          <a:p>
            <a:r>
              <a:rPr lang="es-ES" altLang="es-EC" sz="1800" dirty="0" smtClean="0"/>
              <a:t>Distribución </a:t>
            </a:r>
            <a:r>
              <a:rPr lang="es-ES" altLang="es-EC" sz="1800" dirty="0"/>
              <a:t>de agua en unidades </a:t>
            </a:r>
            <a:r>
              <a:rPr lang="es-ES" altLang="es-EC" sz="1800" dirty="0" smtClean="0"/>
              <a:t>residenciales.</a:t>
            </a:r>
          </a:p>
          <a:p>
            <a:r>
              <a:rPr lang="es-ES" altLang="es-EC" sz="1800" dirty="0" smtClean="0"/>
              <a:t>Riego </a:t>
            </a:r>
            <a:r>
              <a:rPr lang="es-ES" altLang="es-EC" sz="1800" dirty="0"/>
              <a:t>por </a:t>
            </a:r>
            <a:r>
              <a:rPr lang="es-ES" altLang="es-EC" sz="1800" dirty="0" smtClean="0"/>
              <a:t>aspersión.</a:t>
            </a:r>
          </a:p>
          <a:p>
            <a:r>
              <a:rPr lang="es-ES" altLang="es-EC" sz="1800" dirty="0" smtClean="0"/>
              <a:t>Equipos </a:t>
            </a:r>
            <a:r>
              <a:rPr lang="es-ES" altLang="es-EC" sz="1800" dirty="0"/>
              <a:t>contra incendio</a:t>
            </a:r>
          </a:p>
        </p:txBody>
      </p:sp>
    </p:spTree>
    <p:extLst>
      <p:ext uri="{BB962C8B-B14F-4D97-AF65-F5344CB8AC3E}">
        <p14:creationId xmlns:p14="http://schemas.microsoft.com/office/powerpoint/2010/main" val="1392840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206</TotalTime>
  <Words>519</Words>
  <Application>Microsoft Office PowerPoint</Application>
  <PresentationFormat>Presentación en pantalla (4:3)</PresentationFormat>
  <Paragraphs>97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ERSOL Energía Renovable</dc:title>
  <dc:creator>Juan Carlos</dc:creator>
  <cp:lastModifiedBy>Juan Carlos</cp:lastModifiedBy>
  <cp:revision>27</cp:revision>
  <dcterms:created xsi:type="dcterms:W3CDTF">2015-07-29T17:26:15Z</dcterms:created>
  <dcterms:modified xsi:type="dcterms:W3CDTF">2015-10-09T21:02:42Z</dcterms:modified>
</cp:coreProperties>
</file>